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3" r:id="rId11"/>
  </p:sldIdLst>
  <p:sldSz cx="18288000" cy="10287000"/>
  <p:notesSz cx="6858000" cy="9144000"/>
  <p:embeddedFontLst>
    <p:embeddedFont>
      <p:font typeface="Canva Sans" panose="020B0604020202020204" charset="0"/>
      <p:regular r:id="rId12"/>
    </p:embeddedFont>
    <p:embeddedFont>
      <p:font typeface="Canva Sans Bold" panose="020B0604020202020204" charset="0"/>
      <p:regular r:id="rId13"/>
    </p:embeddedFont>
    <p:embeddedFont>
      <p:font typeface="Muli" panose="020B0604020202020204" charset="0"/>
      <p:regular r:id="rId14"/>
    </p:embeddedFont>
    <p:embeddedFont>
      <p:font typeface="Mul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BECA ADEYEMI" userId="6302832f0cf80d3e" providerId="LiveId" clId="{527B5EEB-35C7-475A-B4E9-D93B2C6AA182}"/>
    <pc:docChg chg="undo custSel modSld">
      <pc:chgData name="REBECA ADEYEMI" userId="6302832f0cf80d3e" providerId="LiveId" clId="{527B5EEB-35C7-475A-B4E9-D93B2C6AA182}" dt="2024-09-16T03:12:56.957" v="2" actId="14100"/>
      <pc:docMkLst>
        <pc:docMk/>
      </pc:docMkLst>
      <pc:sldChg chg="modSp mod">
        <pc:chgData name="REBECA ADEYEMI" userId="6302832f0cf80d3e" providerId="LiveId" clId="{527B5EEB-35C7-475A-B4E9-D93B2C6AA182}" dt="2024-09-16T03:11:53.445" v="1" actId="20577"/>
        <pc:sldMkLst>
          <pc:docMk/>
          <pc:sldMk cId="0" sldId="256"/>
        </pc:sldMkLst>
        <pc:spChg chg="mod">
          <ac:chgData name="REBECA ADEYEMI" userId="6302832f0cf80d3e" providerId="LiveId" clId="{527B5EEB-35C7-475A-B4E9-D93B2C6AA182}" dt="2024-09-16T03:11:53.445" v="1" actId="20577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REBECA ADEYEMI" userId="6302832f0cf80d3e" providerId="LiveId" clId="{527B5EEB-35C7-475A-B4E9-D93B2C6AA182}" dt="2024-09-16T03:12:56.957" v="2" actId="14100"/>
        <pc:sldMkLst>
          <pc:docMk/>
          <pc:sldMk cId="0" sldId="257"/>
        </pc:sldMkLst>
        <pc:spChg chg="mod">
          <ac:chgData name="REBECA ADEYEMI" userId="6302832f0cf80d3e" providerId="LiveId" clId="{527B5EEB-35C7-475A-B4E9-D93B2C6AA182}" dt="2024-09-16T03:12:56.957" v="2" actId="14100"/>
          <ac:spMkLst>
            <pc:docMk/>
            <pc:sldMk cId="0" sldId="257"/>
            <ac:spMk id="5" creationId="{00000000-0000-0000-0000-000000000000}"/>
          </ac:spMkLst>
        </pc:spChg>
      </pc:sldChg>
    </pc:docChg>
  </pc:docChgLst>
</pc:chgInfo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352120" cy="10287000"/>
          </a:xfrm>
          <a:custGeom>
            <a:avLst/>
            <a:gdLst/>
            <a:ahLst/>
            <a:cxnLst/>
            <a:rect l="l" t="t" r="r" b="b"/>
            <a:pathLst>
              <a:path w="12352120" h="10287000">
                <a:moveTo>
                  <a:pt x="0" y="0"/>
                </a:moveTo>
                <a:lnTo>
                  <a:pt x="12352120" y="0"/>
                </a:lnTo>
                <a:lnTo>
                  <a:pt x="123521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1999"/>
            </a:blip>
            <a:stretch>
              <a:fillRect l="-12500" r="-12500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87011" y="2531851"/>
            <a:ext cx="12829538" cy="5643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185"/>
              </a:lnSpc>
            </a:pPr>
            <a:r>
              <a:rPr lang="en-US" sz="8603" u="sng" dirty="0">
                <a:solidFill>
                  <a:srgbClr val="FFFFFF"/>
                </a:solidFill>
                <a:latin typeface="Muli Bold"/>
              </a:rPr>
              <a:t>Navigating the </a:t>
            </a:r>
          </a:p>
          <a:p>
            <a:pPr>
              <a:lnSpc>
                <a:spcPts val="11185"/>
              </a:lnSpc>
            </a:pPr>
            <a:r>
              <a:rPr lang="en-US" sz="8603" u="sng" dirty="0">
                <a:solidFill>
                  <a:srgbClr val="F6A315"/>
                </a:solidFill>
                <a:latin typeface="Muli Bold"/>
              </a:rPr>
              <a:t>Waters</a:t>
            </a:r>
            <a:r>
              <a:rPr lang="en-US" sz="8603" u="sng" dirty="0">
                <a:solidFill>
                  <a:srgbClr val="FFFFFF"/>
                </a:solidFill>
                <a:latin typeface="Muli Bold"/>
              </a:rPr>
              <a:t>: Understanding Flood Risk in </a:t>
            </a:r>
          </a:p>
          <a:p>
            <a:pPr>
              <a:lnSpc>
                <a:spcPts val="11185"/>
              </a:lnSpc>
            </a:pPr>
            <a:r>
              <a:rPr lang="en-US" sz="8603" u="sng" dirty="0">
                <a:solidFill>
                  <a:srgbClr val="F6A315"/>
                </a:solidFill>
                <a:latin typeface="Muli Bold"/>
              </a:rPr>
              <a:t>Sevierville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557250" y="4634507"/>
            <a:ext cx="3702050" cy="1466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19"/>
              </a:lnSpc>
            </a:pPr>
            <a:r>
              <a:rPr lang="en-US" sz="2800" dirty="0">
                <a:solidFill>
                  <a:srgbClr val="FFFFFF"/>
                </a:solidFill>
                <a:latin typeface="Muli"/>
              </a:rPr>
              <a:t>A Visual Guide Powered by FEMA and US Census Data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88925" y="299434"/>
            <a:ext cx="17705872" cy="9641915"/>
          </a:xfrm>
          <a:prstGeom prst="rect">
            <a:avLst/>
          </a:prstGeom>
          <a:solidFill>
            <a:srgbClr val="191919"/>
          </a:solid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88925" y="299434"/>
            <a:ext cx="17705872" cy="9641915"/>
          </a:xfrm>
          <a:custGeom>
            <a:avLst/>
            <a:gdLst/>
            <a:ahLst/>
            <a:cxnLst/>
            <a:rect l="l" t="t" r="r" b="b"/>
            <a:pathLst>
              <a:path w="17705872" h="9641915">
                <a:moveTo>
                  <a:pt x="0" y="0"/>
                </a:moveTo>
                <a:lnTo>
                  <a:pt x="17705872" y="0"/>
                </a:lnTo>
                <a:lnTo>
                  <a:pt x="17705872" y="9641915"/>
                </a:lnTo>
                <a:lnTo>
                  <a:pt x="0" y="964191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443" t="-23431" r="-44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4371838" y="4182248"/>
            <a:ext cx="9544324" cy="1922503"/>
            <a:chOff x="0" y="0"/>
            <a:chExt cx="12725765" cy="2563338"/>
          </a:xfrm>
        </p:grpSpPr>
        <p:sp>
          <p:nvSpPr>
            <p:cNvPr id="5" name="TextBox 5"/>
            <p:cNvSpPr txBox="1"/>
            <p:nvPr/>
          </p:nvSpPr>
          <p:spPr>
            <a:xfrm>
              <a:off x="0" y="-47625"/>
              <a:ext cx="12725765" cy="10593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539"/>
                </a:lnSpc>
              </a:pPr>
              <a:r>
                <a:rPr lang="en-US" sz="5030" u="sng">
                  <a:solidFill>
                    <a:srgbClr val="FFFFFF"/>
                  </a:solidFill>
                  <a:latin typeface="Muli Bold"/>
                </a:rPr>
                <a:t>Offer </a:t>
              </a:r>
              <a:r>
                <a:rPr lang="en-US" sz="5030" u="sng">
                  <a:solidFill>
                    <a:srgbClr val="EDE148"/>
                  </a:solidFill>
                  <a:latin typeface="Muli Bold"/>
                </a:rPr>
                <a:t>child care</a:t>
              </a:r>
              <a:r>
                <a:rPr lang="en-US" sz="5030" u="sng">
                  <a:solidFill>
                    <a:srgbClr val="FFFFFF"/>
                  </a:solidFill>
                  <a:latin typeface="Muli Bold"/>
                </a:rPr>
                <a:t>.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26232"/>
              <a:ext cx="12725765" cy="7371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94"/>
                </a:lnSpc>
              </a:pPr>
              <a:r>
                <a:rPr lang="en-US" sz="3353">
                  <a:solidFill>
                    <a:srgbClr val="FFFFFF"/>
                  </a:solidFill>
                  <a:latin typeface="Muli"/>
                </a:rPr>
                <a:t>Help parents out by watching their kids.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05E90A-7086-8D84-E98E-896944D7E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1" y="547687"/>
            <a:ext cx="7876974" cy="2710958"/>
          </a:xfrm>
        </p:spPr>
        <p:txBody>
          <a:bodyPr>
            <a:normAutofit/>
          </a:bodyPr>
          <a:lstStyle/>
          <a:p>
            <a:r>
              <a:rPr lang="en-US" b="1" u="sng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4B031-8DF7-C7B8-22AC-3F3FC686B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3499945"/>
            <a:ext cx="6929431" cy="5765499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Took a basic map of Sevierville town and started creating layers on it for relevant data.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Imported a vector layer to find GIS links along the areas around the Sevierville to define the boundary and study area.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Imported a vector layer to show Flood way in blue color using FEMA dataset on the website to show the way of flood towards the prone areas.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Inserted flood categories (Red, Pink, Dark Blue) to show the areas that can be affected badly and have a high chance of flooding around the water areas. This data is based on the US Census dataset.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Imported a vector layer in Orange color to show Flood data of the affected areas over the last 100 years in the way of water flowing.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Imported a vector layer to show city limits in already created flood disaster map to show the city boundaries.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 sz="21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35813A-5243-3284-C065-D66335DF35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142" r="28777" b="1"/>
          <a:stretch/>
        </p:blipFill>
        <p:spPr>
          <a:xfrm>
            <a:off x="9343822" y="10"/>
            <a:ext cx="8944178" cy="10286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37718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535560" y="0"/>
            <a:ext cx="13784784" cy="10859568"/>
          </a:xfrm>
          <a:custGeom>
            <a:avLst/>
            <a:gdLst/>
            <a:ahLst/>
            <a:cxnLst/>
            <a:rect l="l" t="t" r="r" b="b"/>
            <a:pathLst>
              <a:path w="13784784" h="10859568">
                <a:moveTo>
                  <a:pt x="0" y="0"/>
                </a:moveTo>
                <a:lnTo>
                  <a:pt x="13784784" y="0"/>
                </a:lnTo>
                <a:lnTo>
                  <a:pt x="13784784" y="10859568"/>
                </a:lnTo>
                <a:lnTo>
                  <a:pt x="0" y="108595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128" r="-912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0"/>
            <a:ext cx="9144000" cy="10287000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2877876"/>
            <a:ext cx="6694994" cy="3309693"/>
            <a:chOff x="0" y="-38100"/>
            <a:chExt cx="8926659" cy="4412924"/>
          </a:xfrm>
        </p:grpSpPr>
        <p:sp>
          <p:nvSpPr>
            <p:cNvPr id="5" name="TextBox 5"/>
            <p:cNvSpPr txBox="1"/>
            <p:nvPr/>
          </p:nvSpPr>
          <p:spPr>
            <a:xfrm>
              <a:off x="762000" y="-38100"/>
              <a:ext cx="8164659" cy="22814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6894"/>
                </a:lnSpc>
              </a:pPr>
              <a:r>
                <a:rPr lang="en-US" sz="5303" u="sng" dirty="0">
                  <a:solidFill>
                    <a:srgbClr val="191919"/>
                  </a:solidFill>
                  <a:latin typeface="Muli Bold"/>
                </a:rPr>
                <a:t>The Looming Threat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18687"/>
              <a:ext cx="8926659" cy="24561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949"/>
                </a:lnSpc>
              </a:pPr>
              <a:r>
                <a:rPr lang="en-US" sz="3535">
                  <a:solidFill>
                    <a:srgbClr val="191919"/>
                  </a:solidFill>
                  <a:latin typeface="Muli"/>
                </a:rPr>
                <a:t>Sevierville faces multiple flood risks, including riverine floods, flash floods, and urban flooding.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0" y="7162631"/>
            <a:ext cx="9144000" cy="1393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>
                <a:solidFill>
                  <a:srgbClr val="191919"/>
                </a:solidFill>
                <a:latin typeface="Canva Sans Bold"/>
              </a:rPr>
              <a:t>There had been 6 times flooding in the Sevierville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430302" y="-238612"/>
            <a:ext cx="11996365" cy="9321679"/>
          </a:xfrm>
          <a:custGeom>
            <a:avLst/>
            <a:gdLst/>
            <a:ahLst/>
            <a:cxnLst/>
            <a:rect l="l" t="t" r="r" b="b"/>
            <a:pathLst>
              <a:path w="11996365" h="9321679">
                <a:moveTo>
                  <a:pt x="0" y="0"/>
                </a:moveTo>
                <a:lnTo>
                  <a:pt x="11996365" y="0"/>
                </a:lnTo>
                <a:lnTo>
                  <a:pt x="11996365" y="9321679"/>
                </a:lnTo>
                <a:lnTo>
                  <a:pt x="0" y="932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3430302" y="8105221"/>
            <a:ext cx="12081963" cy="1827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600" u="sng">
                <a:solidFill>
                  <a:srgbClr val="191919"/>
                </a:solidFill>
                <a:latin typeface="Muli Bold"/>
              </a:rPr>
              <a:t>UNMASKING THE LANDSCAPE OF FINAL MAP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95914" y="2402012"/>
            <a:ext cx="10462307" cy="6856288"/>
          </a:xfrm>
          <a:custGeom>
            <a:avLst/>
            <a:gdLst/>
            <a:ahLst/>
            <a:cxnLst/>
            <a:rect l="l" t="t" r="r" b="b"/>
            <a:pathLst>
              <a:path w="10462307" h="6856288">
                <a:moveTo>
                  <a:pt x="0" y="0"/>
                </a:moveTo>
                <a:lnTo>
                  <a:pt x="10462307" y="0"/>
                </a:lnTo>
                <a:lnTo>
                  <a:pt x="10462307" y="6856288"/>
                </a:lnTo>
                <a:lnTo>
                  <a:pt x="0" y="6856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211656" y="3280148"/>
            <a:ext cx="5351978" cy="2760514"/>
            <a:chOff x="0" y="0"/>
            <a:chExt cx="7135970" cy="3680685"/>
          </a:xfrm>
        </p:grpSpPr>
        <p:sp>
          <p:nvSpPr>
            <p:cNvPr id="4" name="TextBox 4"/>
            <p:cNvSpPr txBox="1"/>
            <p:nvPr/>
          </p:nvSpPr>
          <p:spPr>
            <a:xfrm>
              <a:off x="0" y="1078268"/>
              <a:ext cx="7135970" cy="26024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>
                  <a:solidFill>
                    <a:srgbClr val="FFFFFF"/>
                  </a:solidFill>
                  <a:latin typeface="Muli"/>
                </a:rPr>
                <a:t>From High-risk (Deep Red) to Low risk (Light Blue) areas, explaining the prone areas to the flood.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0"/>
              <a:ext cx="914400" cy="152400"/>
            </a:xfrm>
            <a:prstGeom prst="rect">
              <a:avLst/>
            </a:prstGeom>
            <a:solidFill>
              <a:srgbClr val="EDE14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11656" y="487825"/>
            <a:ext cx="6357667" cy="1566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Zooming 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055038" y="1573026"/>
            <a:ext cx="8999500" cy="6515767"/>
          </a:xfrm>
          <a:custGeom>
            <a:avLst/>
            <a:gdLst/>
            <a:ahLst/>
            <a:cxnLst/>
            <a:rect l="l" t="t" r="r" b="b"/>
            <a:pathLst>
              <a:path w="8999500" h="6515767">
                <a:moveTo>
                  <a:pt x="0" y="0"/>
                </a:moveTo>
                <a:lnTo>
                  <a:pt x="8999499" y="0"/>
                </a:lnTo>
                <a:lnTo>
                  <a:pt x="8999499" y="6515767"/>
                </a:lnTo>
                <a:lnTo>
                  <a:pt x="0" y="65157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514769" y="2526777"/>
            <a:ext cx="6199261" cy="4608265"/>
            <a:chOff x="0" y="0"/>
            <a:chExt cx="8265681" cy="6144353"/>
          </a:xfrm>
        </p:grpSpPr>
        <p:sp>
          <p:nvSpPr>
            <p:cNvPr id="4" name="TextBox 4"/>
            <p:cNvSpPr txBox="1"/>
            <p:nvPr/>
          </p:nvSpPr>
          <p:spPr>
            <a:xfrm>
              <a:off x="0" y="-47625"/>
              <a:ext cx="8265681" cy="11310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4"/>
                </a:lnSpc>
              </a:pPr>
              <a:r>
                <a:rPr lang="en-US" sz="5388" u="sng">
                  <a:solidFill>
                    <a:srgbClr val="191919"/>
                  </a:solidFill>
                  <a:latin typeface="Muli Bold"/>
                </a:rPr>
                <a:t>Categories Used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950442"/>
              <a:ext cx="8265681" cy="41939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28"/>
                </a:lnSpc>
              </a:pPr>
              <a:r>
                <a:rPr lang="en-US" sz="3592">
                  <a:solidFill>
                    <a:srgbClr val="191919"/>
                  </a:solidFill>
                  <a:latin typeface="Muli"/>
                </a:rPr>
                <a:t>These are categories used to explain the different areas in the map determining the intensity of flood prone areas.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0263" y="4011645"/>
            <a:ext cx="6761678" cy="2263711"/>
            <a:chOff x="0" y="0"/>
            <a:chExt cx="9015570" cy="3018281"/>
          </a:xfrm>
        </p:grpSpPr>
        <p:sp>
          <p:nvSpPr>
            <p:cNvPr id="3" name="TextBox 3"/>
            <p:cNvSpPr txBox="1"/>
            <p:nvPr/>
          </p:nvSpPr>
          <p:spPr>
            <a:xfrm>
              <a:off x="0" y="1078268"/>
              <a:ext cx="9015570" cy="19400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>
                  <a:solidFill>
                    <a:srgbClr val="FFFFFF"/>
                  </a:solidFill>
                  <a:latin typeface="Muli"/>
                </a:rPr>
                <a:t>The Purple area in the map points to the town limits of Sevierville to be considered for flooding.</a:t>
              </a:r>
            </a:p>
          </p:txBody>
        </p:sp>
        <p:sp>
          <p:nvSpPr>
            <p:cNvPr id="4" name="AutoShape 4"/>
            <p:cNvSpPr/>
            <p:nvPr/>
          </p:nvSpPr>
          <p:spPr>
            <a:xfrm>
              <a:off x="0" y="0"/>
              <a:ext cx="914400" cy="152400"/>
            </a:xfrm>
            <a:prstGeom prst="rect">
              <a:avLst/>
            </a:prstGeom>
            <a:solidFill>
              <a:srgbClr val="EDE148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7269279" y="2201907"/>
            <a:ext cx="10458592" cy="6800637"/>
          </a:xfrm>
          <a:custGeom>
            <a:avLst/>
            <a:gdLst/>
            <a:ahLst/>
            <a:cxnLst/>
            <a:rect l="l" t="t" r="r" b="b"/>
            <a:pathLst>
              <a:path w="10458592" h="6800637">
                <a:moveTo>
                  <a:pt x="0" y="0"/>
                </a:moveTo>
                <a:lnTo>
                  <a:pt x="10458592" y="0"/>
                </a:lnTo>
                <a:lnTo>
                  <a:pt x="10458592" y="6800637"/>
                </a:lnTo>
                <a:lnTo>
                  <a:pt x="0" y="68006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2282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80263" y="239270"/>
            <a:ext cx="10446617" cy="3195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Describing the</a:t>
            </a:r>
          </a:p>
          <a:p>
            <a:pPr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Canva Sans Bold"/>
              </a:rPr>
              <a:t>City Limits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3950950" y="0"/>
            <a:ext cx="4832350" cy="10782300"/>
          </a:xfrm>
          <a:prstGeom prst="rect">
            <a:avLst/>
          </a:prstGeom>
          <a:solidFill>
            <a:srgbClr val="191919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3920341"/>
            <a:ext cx="962649" cy="481324"/>
            <a:chOff x="0" y="0"/>
            <a:chExt cx="812800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34343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1028700"/>
            <a:ext cx="11118850" cy="1829423"/>
            <a:chOff x="0" y="0"/>
            <a:chExt cx="14825133" cy="2439231"/>
          </a:xfrm>
        </p:grpSpPr>
        <p:sp>
          <p:nvSpPr>
            <p:cNvPr id="7" name="TextBox 7"/>
            <p:cNvSpPr txBox="1"/>
            <p:nvPr/>
          </p:nvSpPr>
          <p:spPr>
            <a:xfrm>
              <a:off x="0" y="1824028"/>
              <a:ext cx="14825133" cy="6152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14825133" cy="10788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629"/>
                </a:lnSpc>
              </a:pPr>
              <a:r>
                <a:rPr lang="en-US" sz="5099" u="sng">
                  <a:solidFill>
                    <a:srgbClr val="191919"/>
                  </a:solidFill>
                  <a:latin typeface="Muli Bold"/>
                </a:rPr>
                <a:t>Data Sources Used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14261" y="3704148"/>
            <a:ext cx="5136870" cy="82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>
                <a:solidFill>
                  <a:srgbClr val="191919"/>
                </a:solidFill>
                <a:latin typeface="Canva Sans"/>
              </a:rPr>
              <a:t>FEMA Flood Data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214261" y="4936406"/>
            <a:ext cx="4743693" cy="82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>
                <a:solidFill>
                  <a:srgbClr val="191919"/>
                </a:solidFill>
                <a:latin typeface="Canva Sans"/>
              </a:rPr>
              <a:t>US Census Data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14261" y="6164442"/>
            <a:ext cx="7597269" cy="827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>
                <a:solidFill>
                  <a:srgbClr val="191919"/>
                </a:solidFill>
                <a:latin typeface="Canva Sans"/>
              </a:rPr>
              <a:t>USGA Data for Sevierville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28700" y="5143500"/>
            <a:ext cx="962649" cy="481324"/>
            <a:chOff x="0" y="0"/>
            <a:chExt cx="812800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34343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6380635"/>
            <a:ext cx="962649" cy="481324"/>
            <a:chOff x="0" y="0"/>
            <a:chExt cx="812800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406400"/>
            </a:xfrm>
            <a:custGeom>
              <a:avLst/>
              <a:gdLst/>
              <a:ahLst/>
              <a:cxnLst/>
              <a:rect l="l" t="t" r="r" b="b"/>
              <a:pathLst>
                <a:path w="812800" h="406400">
                  <a:moveTo>
                    <a:pt x="609600" y="0"/>
                  </a:moveTo>
                  <a:lnTo>
                    <a:pt x="0" y="0"/>
                  </a:lnTo>
                  <a:lnTo>
                    <a:pt x="0" y="406400"/>
                  </a:lnTo>
                  <a:lnTo>
                    <a:pt x="609600" y="406400"/>
                  </a:lnTo>
                  <a:lnTo>
                    <a:pt x="812800" y="203200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343434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698500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756360-2C3A-A2F6-79E3-62694249DC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1" b="21072"/>
          <a:stretch/>
        </p:blipFill>
        <p:spPr>
          <a:xfrm>
            <a:off x="20" y="10"/>
            <a:ext cx="18287980" cy="10286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08427D-5632-5DC8-16C6-D56157C28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7"/>
            <a:ext cx="15773400" cy="1988345"/>
          </a:xfrm>
        </p:spPr>
        <p:txBody>
          <a:bodyPr>
            <a:normAutofit/>
          </a:bodyPr>
          <a:lstStyle/>
          <a:p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Assumptions:</a:t>
            </a:r>
            <a:br>
              <a:rPr lang="en-US" kern="10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ED1F2-E9A3-5B66-1DDF-AC1AD741B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2738437"/>
            <a:ext cx="15773400" cy="6527007"/>
          </a:xfrm>
        </p:spPr>
        <p:txBody>
          <a:bodyPr>
            <a:normAutofit/>
          </a:bodyPr>
          <a:lstStyle/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Data Accuracy and Completeness: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accuracy and completeness of the datasets used (FEMA Floodplain Map, US Census data, USGA data, etc.) are accurate and reliable.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Data Compatibility: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datasets can be easily converted to compatible formats and integrated within QGIS for analysis.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Data Representativeness: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datasets accurately represent current conditions and trends in Sevierville.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Chosen Methods: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chosen methods for data analysis, visualization, and map creation are appropriate and effective for the project goals.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Symbology and Labeling Choices: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chosen symbology and labeling effectively represent the data and are clear and understandable for users.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Spatial Analysis Techniques:</a:t>
            </a:r>
            <a:r>
              <a:rPr lang="en-US" kern="10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The chosen spatial analysis techniques are appropriate for identifying vulnerable areas and potential risk hotspots.</a:t>
            </a:r>
            <a:endParaRPr lang="en-US" kern="100">
              <a:solidFill>
                <a:srgbClr val="FFFF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481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12386</TotalTime>
  <Words>440</Words>
  <Application>Microsoft Office PowerPoint</Application>
  <PresentationFormat>Custom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Canva Sans</vt:lpstr>
      <vt:lpstr>Arial</vt:lpstr>
      <vt:lpstr>Muli Bold</vt:lpstr>
      <vt:lpstr>Calibri</vt:lpstr>
      <vt:lpstr>Muli</vt:lpstr>
      <vt:lpstr>Times New Roman</vt:lpstr>
      <vt:lpstr>Canva Sans Bold</vt:lpstr>
      <vt:lpstr>Office Theme</vt:lpstr>
      <vt:lpstr>PowerPoint Presentation</vt:lpstr>
      <vt:lpstr>Steps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Assumptions: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Yellow Simple Photo Natural Disaster Preparation Keynote Presentation</dc:title>
  <dc:creator>REBECA ADEYEMI</dc:creator>
  <cp:lastModifiedBy>REBECA ADEYEMI</cp:lastModifiedBy>
  <cp:revision>2</cp:revision>
  <dcterms:created xsi:type="dcterms:W3CDTF">2006-08-16T00:00:00Z</dcterms:created>
  <dcterms:modified xsi:type="dcterms:W3CDTF">2024-09-16T03:13:06Z</dcterms:modified>
  <dc:identifier>DAF2xOWGMEc</dc:identifier>
</cp:coreProperties>
</file>

<file path=docProps/thumbnail.jpeg>
</file>